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0" r:id="rId4"/>
    <p:sldId id="264" r:id="rId5"/>
    <p:sldId id="281" r:id="rId6"/>
    <p:sldId id="266" r:id="rId7"/>
    <p:sldId id="262" r:id="rId8"/>
    <p:sldId id="265" r:id="rId9"/>
    <p:sldId id="282" r:id="rId10"/>
    <p:sldId id="259" r:id="rId11"/>
    <p:sldId id="283" r:id="rId12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7FD13"/>
    <a:srgbClr val="5E1102"/>
    <a:srgbClr val="B5FAFD"/>
    <a:srgbClr val="D6EC02"/>
    <a:srgbClr val="565F01"/>
    <a:srgbClr val="02D425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r>
              <a:rPr lang="en-NZ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NZ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A49B72A8-BDA1-48A2-97D0-BA9C3E1EB1A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6611330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EC5EC-7A56-423B-931A-8455FAB15FD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78872437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1A582-F683-437B-8968-0B9CD507904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2305206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/>
          <a:p>
            <a:pPr lvl="0"/>
            <a:endParaRPr lang="en-N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00825-7D5D-4325-838B-CD5CA0EC1EB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7148162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3CF87-A10A-416C-B1A6-8859331DA53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3060383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CCB8D-AAAB-4D0C-BAB9-B125AED0C6F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2337400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145D7-F85A-4819-9690-D618BFB4C8D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789103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AC2DD-33A2-4C8D-A3D8-72A5F76B665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8404147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C0B8C-86D0-45A8-9DA1-6B26888BE55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7410644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06465-69C4-4446-AA48-D076FD7FDF3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056647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DD2DB-1147-4AC2-BC1E-2EC4791AB9F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3375292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3C732-6503-45D3-A494-B6326C9BAB2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2092825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CF6B0"/>
            </a:gs>
            <a:gs pos="100000">
              <a:srgbClr val="B5FAF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ahoma" charset="0"/>
              </a:defRPr>
            </a:lvl1pPr>
          </a:lstStyle>
          <a:p>
            <a:pPr>
              <a:defRPr/>
            </a:pPr>
            <a:fld id="{08E972D9-6F5F-4855-AFCE-7DA0D9568AD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audio" Target="../media/audio3.wav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hyperlink" Target="http://www.stolaf.edu/people/giannini/flashanimat/proteins/protein%20structure.swf" TargetMode="Externa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67000"/>
            <a:ext cx="9144000" cy="1695450"/>
          </a:xfrm>
        </p:spPr>
        <p:txBody>
          <a:bodyPr/>
          <a:lstStyle/>
          <a:p>
            <a:pPr eaLnBrk="1" hangingPunct="1"/>
            <a:r>
              <a:rPr lang="en-NZ" sz="6000" dirty="0" smtClean="0"/>
              <a:t>Proteins</a:t>
            </a:r>
            <a:endParaRPr lang="en-NZ" sz="6000" dirty="0" smtClean="0">
              <a:solidFill>
                <a:srgbClr val="5E1102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emoglobinPicture10"/>
          <p:cNvPicPr>
            <a:picLocks noChangeAspect="1" noChangeArrowheads="1"/>
          </p:cNvPicPr>
          <p:nvPr/>
        </p:nvPicPr>
        <p:blipFill>
          <a:blip r:embed="rId2">
            <a:lum bright="56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74676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PROTEINS</a:t>
            </a:r>
            <a:endParaRPr lang="en-NZ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>
                <a:solidFill>
                  <a:schemeClr val="tx2"/>
                </a:solidFill>
              </a:rPr>
              <a:t>Have important roles in cells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Enzymes that catalyse metabolic reactions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Structural – </a:t>
            </a:r>
            <a:r>
              <a:rPr lang="en-NZ" sz="2000" smtClean="0">
                <a:solidFill>
                  <a:schemeClr val="tx2"/>
                </a:solidFill>
              </a:rPr>
              <a:t>e.g. hair, nails, connective tissues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Contraction </a:t>
            </a:r>
            <a:r>
              <a:rPr lang="en-NZ" sz="2000" smtClean="0">
                <a:solidFill>
                  <a:schemeClr val="tx2"/>
                </a:solidFill>
              </a:rPr>
              <a:t>(actin and myosin in muscle)</a:t>
            </a:r>
            <a:endParaRPr lang="en-NZ" sz="2400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Transportation </a:t>
            </a:r>
            <a:r>
              <a:rPr lang="en-NZ" sz="2000" smtClean="0">
                <a:solidFill>
                  <a:schemeClr val="tx2"/>
                </a:solidFill>
              </a:rPr>
              <a:t>e.g. haemoglobin (pictured) carries oxygen 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Immunity </a:t>
            </a:r>
            <a:r>
              <a:rPr lang="en-NZ" sz="2000" smtClean="0">
                <a:solidFill>
                  <a:schemeClr val="tx2"/>
                </a:solidFill>
              </a:rPr>
              <a:t>(antibodies, antitoxins)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Chemical messengers </a:t>
            </a:r>
            <a:r>
              <a:rPr lang="en-NZ" sz="2000" smtClean="0">
                <a:solidFill>
                  <a:schemeClr val="tx2"/>
                </a:solidFill>
              </a:rPr>
              <a:t>(hormones)</a:t>
            </a:r>
          </a:p>
          <a:p>
            <a:pPr lvl="1" eaLnBrk="1" hangingPunct="1"/>
            <a:r>
              <a:rPr lang="en-NZ" sz="2400" smtClean="0">
                <a:solidFill>
                  <a:schemeClr val="tx2"/>
                </a:solidFill>
              </a:rPr>
              <a:t>Cell membranes</a:t>
            </a:r>
          </a:p>
          <a:p>
            <a:pPr lvl="1" eaLnBrk="1" hangingPunct="1"/>
            <a:endParaRPr lang="en-NZ" sz="2400" smtClean="0">
              <a:solidFill>
                <a:schemeClr val="tx2"/>
              </a:solidFill>
            </a:endParaRPr>
          </a:p>
          <a:p>
            <a:pPr lvl="1" eaLnBrk="1" hangingPunct="1"/>
            <a:endParaRPr lang="en-NZ" sz="2400" smtClean="0">
              <a:solidFill>
                <a:schemeClr val="tx2"/>
              </a:solidFill>
            </a:endParaRPr>
          </a:p>
          <a:p>
            <a:pPr lvl="1" eaLnBrk="1" hangingPunct="1"/>
            <a:endParaRPr lang="en-NZ" sz="2000" smtClean="0">
              <a:solidFill>
                <a:schemeClr val="tx2"/>
              </a:solidFill>
            </a:endParaRPr>
          </a:p>
          <a:p>
            <a:pPr eaLnBrk="1" hangingPunct="1"/>
            <a:endParaRPr lang="en-NZ" sz="2400" smtClean="0">
              <a:solidFill>
                <a:schemeClr val="tx2"/>
              </a:solidFill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Denaturing</a:t>
            </a:r>
            <a:endParaRPr lang="en-GB" sz="2000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mtClean="0"/>
              <a:t>This is damage to the structure of the protein, e.g. “unwinding”</a:t>
            </a:r>
          </a:p>
          <a:p>
            <a:r>
              <a:rPr lang="en-NZ" smtClean="0"/>
              <a:t>Caused by heat or chemicals</a:t>
            </a:r>
          </a:p>
          <a:p>
            <a:r>
              <a:rPr lang="en-NZ" smtClean="0"/>
              <a:t>Can be reversible – e.g. change of pH</a:t>
            </a:r>
          </a:p>
          <a:p>
            <a:r>
              <a:rPr lang="en-NZ" smtClean="0"/>
              <a:t>OR irreversible – e.g. effect of heat (cooking an egg!)</a:t>
            </a:r>
            <a:endParaRPr lang="en-GB" smtClean="0"/>
          </a:p>
        </p:txBody>
      </p:sp>
      <p:pic>
        <p:nvPicPr>
          <p:cNvPr id="37895" name="Picture 7" descr="FEATURE-protein-denaturation-250_tcm18-1681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33800"/>
            <a:ext cx="3124200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9" descr="220_04_0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733800"/>
            <a:ext cx="388620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Structure of </a:t>
            </a:r>
            <a:r>
              <a:rPr lang="en-NZ" dirty="0" smtClean="0"/>
              <a:t>proteins</a:t>
            </a:r>
            <a:endParaRPr lang="en-NZ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10600" cy="5867400"/>
          </a:xfrm>
        </p:spPr>
        <p:txBody>
          <a:bodyPr/>
          <a:lstStyle/>
          <a:p>
            <a:pPr eaLnBrk="1" hangingPunct="1"/>
            <a:r>
              <a:rPr lang="en-NZ" sz="2400" smtClean="0">
                <a:solidFill>
                  <a:srgbClr val="24486C"/>
                </a:solidFill>
              </a:rPr>
              <a:t>Proteins are made of C, H, O and nitrogen and may have sulfur.</a:t>
            </a:r>
          </a:p>
          <a:p>
            <a:pPr eaLnBrk="1" hangingPunct="1"/>
            <a:r>
              <a:rPr lang="en-NZ" sz="2400" smtClean="0">
                <a:solidFill>
                  <a:srgbClr val="24486C"/>
                </a:solidFill>
              </a:rPr>
              <a:t>The monomers of proteins are </a:t>
            </a:r>
            <a:r>
              <a:rPr lang="en-NZ" sz="2400" smtClean="0">
                <a:solidFill>
                  <a:srgbClr val="5E1102"/>
                </a:solidFill>
              </a:rPr>
              <a:t>amino acids</a:t>
            </a:r>
          </a:p>
          <a:p>
            <a:pPr eaLnBrk="1" hangingPunct="1"/>
            <a:r>
              <a:rPr lang="en-NZ" sz="2400" smtClean="0">
                <a:solidFill>
                  <a:srgbClr val="24486C"/>
                </a:solidFill>
              </a:rPr>
              <a:t>An amino acid consists of:</a:t>
            </a:r>
          </a:p>
          <a:p>
            <a:pPr lvl="1" eaLnBrk="1" hangingPunct="1"/>
            <a:r>
              <a:rPr lang="en-NZ" sz="2000" smtClean="0">
                <a:solidFill>
                  <a:srgbClr val="24486C"/>
                </a:solidFill>
              </a:rPr>
              <a:t>A carbon skeleton</a:t>
            </a:r>
          </a:p>
          <a:p>
            <a:pPr lvl="1" eaLnBrk="1" hangingPunct="1"/>
            <a:r>
              <a:rPr lang="en-NZ" sz="2000" smtClean="0">
                <a:solidFill>
                  <a:srgbClr val="24486C"/>
                </a:solidFill>
              </a:rPr>
              <a:t>An amine group NH</a:t>
            </a:r>
            <a:r>
              <a:rPr lang="en-NZ" sz="2400" baseline="-25000" smtClean="0">
                <a:solidFill>
                  <a:srgbClr val="24486C"/>
                </a:solidFill>
              </a:rPr>
              <a:t>2</a:t>
            </a:r>
          </a:p>
          <a:p>
            <a:pPr lvl="1" eaLnBrk="1" hangingPunct="1"/>
            <a:r>
              <a:rPr lang="en-NZ" sz="2000" smtClean="0">
                <a:solidFill>
                  <a:srgbClr val="24486C"/>
                </a:solidFill>
              </a:rPr>
              <a:t>A carboxyl group COOH</a:t>
            </a:r>
          </a:p>
          <a:p>
            <a:pPr lvl="1" eaLnBrk="1" hangingPunct="1"/>
            <a:r>
              <a:rPr lang="en-NZ" sz="2000" smtClean="0">
                <a:solidFill>
                  <a:srgbClr val="24486C"/>
                </a:solidFill>
              </a:rPr>
              <a:t>One of 20 different ‘R’ groups</a:t>
            </a:r>
          </a:p>
        </p:txBody>
      </p:sp>
      <p:pic>
        <p:nvPicPr>
          <p:cNvPr id="83972" name="Picture 4" descr="C skelet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4162425"/>
            <a:ext cx="9239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3" name="Picture 5" descr="R grou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2819400"/>
            <a:ext cx="22479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4" name="Picture 6" descr="COO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3933825"/>
            <a:ext cx="20002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6" name="Picture 8" descr="NH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733925"/>
            <a:ext cx="13144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AminoAcid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0"/>
            <a:ext cx="32099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PEPTIDE </a:t>
            </a:r>
            <a:r>
              <a:rPr lang="en-NZ" dirty="0" smtClean="0"/>
              <a:t>BONDS</a:t>
            </a:r>
            <a:endParaRPr lang="en-NZ" sz="2000" dirty="0" smtClean="0"/>
          </a:p>
        </p:txBody>
      </p:sp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1816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86200"/>
            <a:ext cx="51816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4572000"/>
            <a:ext cx="5181600" cy="2136775"/>
          </a:xfrm>
          <a:noFill/>
        </p:spPr>
      </p:pic>
      <p:pic>
        <p:nvPicPr>
          <p:cNvPr id="1095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410200"/>
            <a:ext cx="14112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685800"/>
            <a:ext cx="7848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NZ" sz="3200" b="1" kern="0" dirty="0">
                <a:solidFill>
                  <a:srgbClr val="5E1102"/>
                </a:solidFill>
                <a:latin typeface="+mn-lt"/>
              </a:rPr>
              <a:t>Peptide bonds form between amino acids when water is removed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n-NZ" sz="3200" b="1" kern="0" dirty="0">
              <a:solidFill>
                <a:srgbClr val="5E1102"/>
              </a:solidFill>
              <a:latin typeface="+mn-lt"/>
            </a:endParaRPr>
          </a:p>
        </p:txBody>
      </p:sp>
      <p:sp>
        <p:nvSpPr>
          <p:cNvPr id="9" name="Plus 8"/>
          <p:cNvSpPr/>
          <p:nvPr/>
        </p:nvSpPr>
        <p:spPr>
          <a:xfrm>
            <a:off x="5105400" y="6096000"/>
            <a:ext cx="381000" cy="381000"/>
          </a:xfrm>
          <a:prstGeom prst="mathPlus">
            <a:avLst/>
          </a:prstGeom>
          <a:solidFill>
            <a:srgbClr val="E7FD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10" name="Right Arrow 9"/>
          <p:cNvSpPr/>
          <p:nvPr/>
        </p:nvSpPr>
        <p:spPr>
          <a:xfrm rot="2926058">
            <a:off x="2566988" y="5153025"/>
            <a:ext cx="1028700" cy="2000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28800" y="3962400"/>
            <a:ext cx="1447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2400" b="1">
                <a:solidFill>
                  <a:srgbClr val="FF0000"/>
                </a:solidFill>
              </a:rPr>
              <a:t>Peptide Bond</a:t>
            </a:r>
          </a:p>
        </p:txBody>
      </p:sp>
      <p:sp>
        <p:nvSpPr>
          <p:cNvPr id="12" name="Action Button: Forward or Next 11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90600"/>
          </a:xfrm>
        </p:spPr>
        <p:txBody>
          <a:bodyPr/>
          <a:lstStyle/>
          <a:p>
            <a:pPr eaLnBrk="1" hangingPunct="1"/>
            <a:r>
              <a:rPr lang="en-NZ" sz="4000" dirty="0" smtClean="0"/>
              <a:t>Polypeptides and </a:t>
            </a:r>
            <a:r>
              <a:rPr lang="en-NZ" sz="4000" dirty="0" smtClean="0"/>
              <a:t>proteins</a:t>
            </a:r>
            <a:endParaRPr lang="en-NZ" sz="1800" dirty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7848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NZ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smtClean="0">
                <a:solidFill>
                  <a:srgbClr val="5E1102"/>
                </a:solidFill>
              </a:rPr>
              <a:t>A chain of amino acids is called a</a:t>
            </a:r>
            <a:r>
              <a:rPr lang="en-NZ" smtClean="0">
                <a:solidFill>
                  <a:srgbClr val="CC0000"/>
                </a:solidFill>
              </a:rPr>
              <a:t> polypeptide chain.</a:t>
            </a:r>
            <a:endParaRPr lang="en-NZ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NZ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smtClean="0">
                <a:solidFill>
                  <a:srgbClr val="5E1102"/>
                </a:solidFill>
              </a:rPr>
              <a:t>Proteins consist of one or more polypeptides</a:t>
            </a:r>
          </a:p>
          <a:p>
            <a:pPr eaLnBrk="1" hangingPunct="1">
              <a:lnSpc>
                <a:spcPct val="90000"/>
              </a:lnSpc>
            </a:pPr>
            <a:endParaRPr lang="en-NZ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smtClean="0">
                <a:solidFill>
                  <a:srgbClr val="5E1102"/>
                </a:solidFill>
              </a:rPr>
              <a:t>E.g. haemoglobin has 2 alpha chains and 2 beta chains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NZ" smtClean="0">
              <a:solidFill>
                <a:srgbClr val="5E1102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7848600" cy="6324600"/>
          </a:xfrm>
        </p:spPr>
        <p:txBody>
          <a:bodyPr/>
          <a:lstStyle/>
          <a:p>
            <a:pPr eaLnBrk="1" hangingPunct="1"/>
            <a:r>
              <a:rPr lang="en-NZ" smtClean="0"/>
              <a:t>Haemoglobin</a:t>
            </a:r>
          </a:p>
        </p:txBody>
      </p:sp>
      <p:pic>
        <p:nvPicPr>
          <p:cNvPr id="7171" name="Picture 2" descr="http://openlearn.open.ac.uk/file.php/4238/S377book1chapter3_f020h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67357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Examples</a:t>
            </a:r>
          </a:p>
        </p:txBody>
      </p:sp>
      <p:pic>
        <p:nvPicPr>
          <p:cNvPr id="91140" name="Picture 4" descr="insulin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1" name="Picture 5" descr="insul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29540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609600" y="3962400"/>
            <a:ext cx="2590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Insulin – simple model showing disulfide bonds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4191000" y="5562600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Insulin – space filling model showing elements</a:t>
            </a:r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2" grpId="0"/>
      <p:bldP spid="91143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NZ" sz="2400" smtClean="0"/>
              <a:t>Here are the 20 amino acids, NO you don’t learn them</a:t>
            </a:r>
          </a:p>
        </p:txBody>
      </p:sp>
      <p:pic>
        <p:nvPicPr>
          <p:cNvPr id="9219" name="Picture 5" descr="amino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685800"/>
            <a:ext cx="6530975" cy="5867400"/>
          </a:xfrm>
          <a:noFill/>
        </p:spPr>
      </p:pic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914400" y="1676400"/>
            <a:ext cx="6477000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  Gly             Ala             Ser                 Thr                </a:t>
            </a:r>
            <a:r>
              <a:rPr lang="en-NZ" b="1">
                <a:solidFill>
                  <a:srgbClr val="D6EC02"/>
                </a:solidFill>
              </a:rPr>
              <a:t>Cys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914400" y="30622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  Val             Leu              Ile                </a:t>
            </a:r>
            <a:r>
              <a:rPr lang="en-NZ" b="1">
                <a:solidFill>
                  <a:srgbClr val="02D425"/>
                </a:solidFill>
              </a:rPr>
              <a:t>Met</a:t>
            </a:r>
            <a:r>
              <a:rPr lang="en-NZ" b="1">
                <a:solidFill>
                  <a:srgbClr val="5E1102"/>
                </a:solidFill>
              </a:rPr>
              <a:t>                Pro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914400" y="46624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  Phe             Tyr             Trp                 Asp                Glu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914400" y="63388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b="1">
                <a:solidFill>
                  <a:srgbClr val="5E1102"/>
                </a:solidFill>
              </a:rPr>
              <a:t>  Asn            Gln             His                 Lys               Arg</a:t>
            </a: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animBg="1"/>
      <p:bldP spid="86024" grpId="0" animBg="1"/>
      <p:bldP spid="86025" grpId="0" animBg="1"/>
      <p:bldP spid="8602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Protein </a:t>
            </a:r>
            <a:r>
              <a:rPr lang="en-NZ" dirty="0" smtClean="0"/>
              <a:t>Structure</a:t>
            </a:r>
            <a:endParaRPr lang="en-NZ" sz="2000" dirty="0" smtClean="0"/>
          </a:p>
        </p:txBody>
      </p:sp>
      <p:pic>
        <p:nvPicPr>
          <p:cNvPr id="90117" name="Picture 5" descr="2 second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4800600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8" name="Picture 6" descr="3 terti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33800"/>
            <a:ext cx="480060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480060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6400800" y="5943600"/>
            <a:ext cx="236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NZ" sz="1400" b="1">
                <a:hlinkClick r:id="rId5"/>
              </a:rPr>
              <a:t>Simple folding animation</a:t>
            </a:r>
            <a:endParaRPr lang="en-NZ" sz="1400" b="1"/>
          </a:p>
        </p:txBody>
      </p:sp>
      <p:pic>
        <p:nvPicPr>
          <p:cNvPr id="90116" name="Picture 4" descr="1 primar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9600"/>
            <a:ext cx="48006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21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5791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578008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43200"/>
            <a:ext cx="579120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00600"/>
            <a:ext cx="5791200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400800" y="152400"/>
            <a:ext cx="2743200" cy="1127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90907"/>
                </a:solidFill>
              </a:rPr>
              <a:t>Primary structure </a:t>
            </a:r>
            <a:r>
              <a:rPr lang="en-NZ" sz="2400">
                <a:solidFill>
                  <a:srgbClr val="090907"/>
                </a:solidFill>
              </a:rPr>
              <a:t>The sequence of amino acids</a:t>
            </a:r>
            <a:endParaRPr lang="en-GB" sz="2400">
              <a:solidFill>
                <a:srgbClr val="090907"/>
              </a:solidFill>
            </a:endParaRP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324600" y="1371600"/>
            <a:ext cx="2819400" cy="149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90907"/>
                </a:solidFill>
              </a:rPr>
              <a:t>Secondary structure </a:t>
            </a:r>
            <a:r>
              <a:rPr lang="en-NZ" sz="2400">
                <a:solidFill>
                  <a:srgbClr val="090907"/>
                </a:solidFill>
              </a:rPr>
              <a:t>Polypeptide forms </a:t>
            </a:r>
            <a:r>
              <a:rPr lang="en-NZ" sz="2400">
                <a:solidFill>
                  <a:srgbClr val="090907"/>
                </a:solidFill>
                <a:sym typeface="Symbol" pitchFamily="18" charset="2"/>
              </a:rPr>
              <a:t> helices or  pleated sheets</a:t>
            </a:r>
            <a:r>
              <a:rPr lang="en-NZ" sz="2400">
                <a:solidFill>
                  <a:srgbClr val="090907"/>
                </a:solidFill>
              </a:rPr>
              <a:t> </a:t>
            </a:r>
            <a:endParaRPr lang="en-GB" sz="2400">
              <a:solidFill>
                <a:srgbClr val="090907"/>
              </a:solidFill>
            </a:endParaRP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324600" y="3048000"/>
            <a:ext cx="2819400" cy="149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90907"/>
                </a:solidFill>
              </a:rPr>
              <a:t>Tertiary structure </a:t>
            </a:r>
            <a:r>
              <a:rPr lang="en-NZ" sz="2400">
                <a:solidFill>
                  <a:srgbClr val="090907"/>
                </a:solidFill>
              </a:rPr>
              <a:t>The polypeptide is folded to produce a specific shape</a:t>
            </a:r>
            <a:endParaRPr lang="en-GB" sz="2400">
              <a:solidFill>
                <a:srgbClr val="090907"/>
              </a:solidFill>
            </a:endParaRP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248400" y="4800600"/>
            <a:ext cx="2895600" cy="1857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90907"/>
                </a:solidFill>
              </a:rPr>
              <a:t>Quaternary structure </a:t>
            </a:r>
            <a:r>
              <a:rPr lang="en-NZ" sz="2400">
                <a:solidFill>
                  <a:srgbClr val="090907"/>
                </a:solidFill>
              </a:rPr>
              <a:t>Two or more polypeptides join to form a functional protein</a:t>
            </a:r>
            <a:endParaRPr lang="en-GB" sz="2400">
              <a:solidFill>
                <a:srgbClr val="090907"/>
              </a:solidFill>
            </a:endParaRPr>
          </a:p>
        </p:txBody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8" grpId="0" animBg="1"/>
      <p:bldP spid="36879" grpId="0" animBg="1"/>
      <p:bldP spid="36880" grpId="0" animBg="1"/>
      <p:bldP spid="36881" grpId="0" animBg="1"/>
      <p:bldP spid="10" grpId="0" animBg="1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1282</TotalTime>
  <Words>289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Melancholy abstract design template</vt:lpstr>
      <vt:lpstr>Proteins</vt:lpstr>
      <vt:lpstr>Structure of proteins</vt:lpstr>
      <vt:lpstr>PEPTIDE BONDS</vt:lpstr>
      <vt:lpstr>Polypeptides and proteins</vt:lpstr>
      <vt:lpstr>PowerPoint Presentation</vt:lpstr>
      <vt:lpstr>Examples</vt:lpstr>
      <vt:lpstr>Here are the 20 amino acids, NO you don’t learn them</vt:lpstr>
      <vt:lpstr>Protein Structure</vt:lpstr>
      <vt:lpstr>PowerPoint Presentation</vt:lpstr>
      <vt:lpstr>PROTEINS</vt:lpstr>
      <vt:lpstr>Denaturing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Wood</dc:creator>
  <cp:lastModifiedBy>User</cp:lastModifiedBy>
  <cp:revision>55</cp:revision>
  <cp:lastPrinted>1601-01-01T00:00:00Z</cp:lastPrinted>
  <dcterms:created xsi:type="dcterms:W3CDTF">2007-04-03T23:23:56Z</dcterms:created>
  <dcterms:modified xsi:type="dcterms:W3CDTF">2015-06-10T21:54:19Z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TC010903011033</vt:lpwstr>
  </property>
</Properties>
</file>